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8" r:id="rId2"/>
    <p:sldId id="257" r:id="rId3"/>
    <p:sldId id="295" r:id="rId4"/>
    <p:sldId id="296" r:id="rId5"/>
    <p:sldId id="297" r:id="rId6"/>
    <p:sldId id="298" r:id="rId7"/>
    <p:sldId id="299" r:id="rId8"/>
    <p:sldId id="301" r:id="rId9"/>
    <p:sldId id="300" r:id="rId10"/>
    <p:sldId id="302" r:id="rId11"/>
    <p:sldId id="303" r:id="rId12"/>
    <p:sldId id="259" r:id="rId13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41" autoAdjust="0"/>
    <p:restoredTop sz="94660"/>
  </p:normalViewPr>
  <p:slideViewPr>
    <p:cSldViewPr>
      <p:cViewPr>
        <p:scale>
          <a:sx n="76" d="100"/>
          <a:sy n="76" d="100"/>
        </p:scale>
        <p:origin x="-906" y="-6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B197DC-20B0-46B2-97E9-16AE43A7FB28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9B8CE6-6F5B-4E33-A7F2-CB486F89EC21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327988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9B8CE6-6F5B-4E33-A7F2-CB486F89EC21}" type="slidenum">
              <a:rPr lang="cs-CZ" smtClean="0"/>
              <a:pPr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319061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9B8CE6-6F5B-4E33-A7F2-CB486F89EC21}" type="slidenum">
              <a:rPr lang="cs-CZ" smtClean="0"/>
              <a:pPr/>
              <a:t>2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794219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9B8CE6-6F5B-4E33-A7F2-CB486F89EC21}" type="slidenum">
              <a:rPr lang="cs-CZ" smtClean="0"/>
              <a:pPr/>
              <a:t>12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869410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Klepnutím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7.mpg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1.mpg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2.mpg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3.mpg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4.mpg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5.mpg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6.mpg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2956036"/>
              </p:ext>
            </p:extLst>
          </p:nvPr>
        </p:nvGraphicFramePr>
        <p:xfrm>
          <a:off x="500034" y="2816085"/>
          <a:ext cx="8251706" cy="29672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68324"/>
                <a:gridCol w="6283382"/>
              </a:tblGrid>
              <a:tr h="8640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b="1" dirty="0" smtClean="0">
                          <a:solidFill>
                            <a:srgbClr val="2C3036"/>
                          </a:solidFill>
                          <a:latin typeface="Calibri" pitchFamily="34" charset="0"/>
                        </a:rPr>
                        <a:t>ŠKOLA:</a:t>
                      </a:r>
                      <a:endParaRPr lang="cs-CZ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b="1" dirty="0" smtClean="0">
                          <a:solidFill>
                            <a:srgbClr val="2C3036"/>
                          </a:solidFill>
                          <a:latin typeface="Calibri" pitchFamily="34" charset="0"/>
                        </a:rPr>
                        <a:t>Gymnázium, Chomutov, Mostecká 3000, příspěvková organizace</a:t>
                      </a:r>
                      <a:endParaRPr lang="cs-CZ" sz="1800" dirty="0"/>
                    </a:p>
                  </a:txBody>
                  <a:tcPr anchor="ctr"/>
                </a:tc>
              </a:tr>
              <a:tr h="164456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AUTOR: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Mgr. Jana </a:t>
                      </a:r>
                      <a:r>
                        <a:rPr lang="cs-CZ" sz="1800" b="1" kern="1200" dirty="0" err="1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Hyjánková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287798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NÁZEV: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sz="1800" b="1" kern="120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VY_32_INOVACE_10A_10_Gymnastika_Hrazda - Průpravná cvičení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164456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TEMA: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Tělesná výchova – 1.ročník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287798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ČÍSLO PROJEKTU: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CZ.1.07/1.5.00/34.0816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164456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DATUM TVORBY: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11.3.2013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908720"/>
            <a:ext cx="5407152" cy="1045464"/>
          </a:xfrm>
          <a:prstGeom prst="rect">
            <a:avLst/>
          </a:prstGeom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926638"/>
            <a:ext cx="648072" cy="646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7284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643602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cs-CZ" b="1" u="sng" dirty="0" smtClean="0">
                <a:solidFill>
                  <a:schemeClr val="tx1"/>
                </a:solidFill>
              </a:rPr>
              <a:t>Cvičení č. 3</a:t>
            </a:r>
            <a:endParaRPr lang="cs-CZ" dirty="0" smtClean="0">
              <a:solidFill>
                <a:schemeClr val="tx1"/>
              </a:solidFill>
            </a:endParaRPr>
          </a:p>
          <a:p>
            <a:pPr algn="ctr">
              <a:lnSpc>
                <a:spcPct val="150000"/>
              </a:lnSpc>
              <a:buNone/>
            </a:pPr>
            <a:r>
              <a:rPr lang="cs-CZ" dirty="0" smtClean="0">
                <a:solidFill>
                  <a:schemeClr val="tx1"/>
                </a:solidFill>
              </a:rPr>
              <a:t>shyb </a:t>
            </a:r>
            <a:r>
              <a:rPr lang="cs-CZ" dirty="0" err="1" smtClean="0">
                <a:solidFill>
                  <a:schemeClr val="tx1"/>
                </a:solidFill>
              </a:rPr>
              <a:t>stojmo</a:t>
            </a:r>
            <a:r>
              <a:rPr lang="cs-CZ" dirty="0" smtClean="0">
                <a:solidFill>
                  <a:schemeClr val="tx1"/>
                </a:solidFill>
              </a:rPr>
              <a:t> nadhmatem – náskok do vzporu - sešin do shybu </a:t>
            </a:r>
            <a:r>
              <a:rPr lang="cs-CZ" dirty="0" err="1" smtClean="0">
                <a:solidFill>
                  <a:schemeClr val="tx1"/>
                </a:solidFill>
              </a:rPr>
              <a:t>podřepmo</a:t>
            </a:r>
            <a:endParaRPr lang="cs-CZ" dirty="0" smtClean="0">
              <a:solidFill>
                <a:schemeClr val="tx1"/>
              </a:solidFill>
            </a:endParaRPr>
          </a:p>
          <a:p>
            <a:pPr algn="ctr">
              <a:lnSpc>
                <a:spcPct val="150000"/>
              </a:lnSpc>
              <a:buNone/>
            </a:pPr>
            <a:endParaRPr lang="cs-CZ" dirty="0" smtClean="0">
              <a:solidFill>
                <a:schemeClr val="tx1"/>
              </a:solidFill>
            </a:endParaRPr>
          </a:p>
          <a:p>
            <a:pPr algn="ctr">
              <a:lnSpc>
                <a:spcPct val="150000"/>
              </a:lnSpc>
              <a:buNone/>
            </a:pPr>
            <a:endParaRPr lang="cs-CZ" dirty="0" smtClean="0">
              <a:solidFill>
                <a:schemeClr val="tx1"/>
              </a:solidFill>
            </a:endParaRPr>
          </a:p>
          <a:p>
            <a:pPr algn="ctr">
              <a:lnSpc>
                <a:spcPct val="150000"/>
              </a:lnSpc>
              <a:buNone/>
            </a:pPr>
            <a:endParaRPr lang="cs-CZ" dirty="0" smtClean="0">
              <a:solidFill>
                <a:schemeClr val="tx1"/>
              </a:solidFill>
            </a:endParaRPr>
          </a:p>
          <a:p>
            <a:pPr algn="ctr">
              <a:lnSpc>
                <a:spcPct val="150000"/>
              </a:lnSpc>
              <a:buNone/>
            </a:pPr>
            <a:endParaRPr lang="cs-CZ" dirty="0" smtClean="0">
              <a:solidFill>
                <a:schemeClr val="tx1"/>
              </a:solidFill>
            </a:endParaRPr>
          </a:p>
          <a:p>
            <a:pPr algn="ctr">
              <a:lnSpc>
                <a:spcPct val="150000"/>
              </a:lnSpc>
              <a:buNone/>
            </a:pPr>
            <a:endParaRPr lang="cs-CZ" dirty="0" smtClean="0">
              <a:solidFill>
                <a:schemeClr val="tx1"/>
              </a:solidFill>
            </a:endParaRPr>
          </a:p>
          <a:p>
            <a:pPr algn="ctr">
              <a:lnSpc>
                <a:spcPct val="150000"/>
              </a:lnSpc>
              <a:buNone/>
            </a:pPr>
            <a:endParaRPr lang="cs-CZ" dirty="0" smtClean="0">
              <a:solidFill>
                <a:schemeClr val="tx1"/>
              </a:solidFill>
            </a:endParaRPr>
          </a:p>
          <a:p>
            <a:pPr algn="ctr">
              <a:lnSpc>
                <a:spcPct val="150000"/>
              </a:lnSpc>
              <a:buNone/>
            </a:pPr>
            <a:endParaRPr lang="cs-CZ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  <a:buNone/>
            </a:pPr>
            <a:r>
              <a:rPr lang="cs-CZ" b="1" i="1" u="sng" dirty="0" smtClean="0">
                <a:solidFill>
                  <a:schemeClr val="tx1"/>
                </a:solidFill>
              </a:rPr>
              <a:t>Záchrana:</a:t>
            </a:r>
            <a:r>
              <a:rPr lang="cs-CZ" dirty="0" smtClean="0">
                <a:solidFill>
                  <a:schemeClr val="tx1"/>
                </a:solidFill>
              </a:rPr>
              <a:t> za paži</a:t>
            </a:r>
          </a:p>
          <a:p>
            <a:pPr algn="ctr">
              <a:lnSpc>
                <a:spcPct val="150000"/>
              </a:lnSpc>
              <a:buNone/>
            </a:pPr>
            <a:endParaRPr lang="cs-CZ" dirty="0" smtClean="0">
              <a:solidFill>
                <a:schemeClr val="tx1"/>
              </a:solidFill>
            </a:endParaRPr>
          </a:p>
          <a:p>
            <a:endParaRPr lang="cs-CZ" dirty="0"/>
          </a:p>
        </p:txBody>
      </p:sp>
      <p:pic>
        <p:nvPicPr>
          <p:cNvPr id="4" name="Obrázek 3" descr="Gymnastika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57554" y="2571744"/>
            <a:ext cx="2571768" cy="25717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/>
          <a:lstStyle/>
          <a:p>
            <a:pPr algn="ctr">
              <a:buNone/>
            </a:pPr>
            <a:r>
              <a:rPr lang="cs-CZ" i="1" dirty="0" smtClean="0">
                <a:solidFill>
                  <a:schemeClr val="tx1"/>
                </a:solidFill>
              </a:rPr>
              <a:t>Pro spuštění videa klikněte na ikonu</a:t>
            </a:r>
          </a:p>
          <a:p>
            <a:pPr algn="ctr">
              <a:buNone/>
            </a:pPr>
            <a:endParaRPr lang="cs-CZ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r>
              <a:rPr lang="cs-CZ" i="1" dirty="0" smtClean="0">
                <a:solidFill>
                  <a:schemeClr val="tx1"/>
                </a:solidFill>
              </a:rPr>
              <a:t>Tento materiál je určen k interaktivní výuce.</a:t>
            </a:r>
            <a:endParaRPr lang="cs-CZ" i="1" dirty="0">
              <a:solidFill>
                <a:schemeClr val="tx1"/>
              </a:solidFill>
            </a:endParaRPr>
          </a:p>
        </p:txBody>
      </p:sp>
      <p:pic>
        <p:nvPicPr>
          <p:cNvPr id="4" name="Obrázek 3" descr="VOLEJBA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6248" y="1357298"/>
            <a:ext cx="642942" cy="6429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/>
        </p:nvSpPr>
        <p:spPr>
          <a:xfrm>
            <a:off x="611560" y="332656"/>
            <a:ext cx="82089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3600" b="1">
                <a:latin typeface="Calibri" pitchFamily="34" charset="0"/>
              </a:rPr>
              <a:t>POUŽITÁ LITERATURA</a:t>
            </a:r>
            <a:endParaRPr lang="cs-CZ" sz="3600" b="1" dirty="0">
              <a:latin typeface="Calibri" pitchFamily="34" charset="0"/>
            </a:endParaRPr>
          </a:p>
        </p:txBody>
      </p:sp>
      <p:sp>
        <p:nvSpPr>
          <p:cNvPr id="4" name="Obdélník 3"/>
          <p:cNvSpPr/>
          <p:nvPr/>
        </p:nvSpPr>
        <p:spPr>
          <a:xfrm>
            <a:off x="611560" y="1010882"/>
            <a:ext cx="79208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400" smtClean="0"/>
              <a:t>SVATOŇ</a:t>
            </a:r>
            <a:r>
              <a:rPr lang="cs-CZ" sz="1400" dirty="0" smtClean="0"/>
              <a:t>, Vratislav a kol. </a:t>
            </a:r>
            <a:r>
              <a:rPr lang="cs-CZ" sz="1400" i="1" dirty="0" smtClean="0"/>
              <a:t>Gymnastika, Akrobacie a cvičení na nářadí</a:t>
            </a:r>
            <a:r>
              <a:rPr lang="cs-CZ" sz="1400" dirty="0" smtClean="0"/>
              <a:t>. Praha: NS Svoboda, 1997, ISBN 80-205-0542-3.</a:t>
            </a:r>
            <a:endParaRPr lang="cs-CZ" sz="1400" dirty="0" smtClean="0">
              <a:latin typeface="Calibri" pitchFamily="34" charset="0"/>
            </a:endParaRPr>
          </a:p>
          <a:p>
            <a:r>
              <a:rPr lang="cs-CZ" sz="1400" dirty="0" smtClean="0">
                <a:latin typeface="Calibri" pitchFamily="34" charset="0"/>
              </a:rPr>
              <a:t>Videa a obrázky z archívu autora</a:t>
            </a:r>
            <a:endParaRPr lang="cs-CZ" sz="1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4193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/>
          <a:lstStyle/>
          <a:p>
            <a:r>
              <a:rPr lang="cs-CZ" sz="3600" b="1" dirty="0" smtClean="0">
                <a:solidFill>
                  <a:schemeClr val="tx1"/>
                </a:solidFill>
                <a:latin typeface="Calibri" pitchFamily="34" charset="0"/>
              </a:rPr>
              <a:t>ANOTACE</a:t>
            </a:r>
            <a:endParaRPr lang="cs-CZ" sz="36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cs-CZ" sz="1400" dirty="0" smtClean="0">
                <a:solidFill>
                  <a:schemeClr val="tx1"/>
                </a:solidFill>
              </a:rPr>
              <a:t>Materiál je určen pro žáky prvních ročníků 4letých a  třetích ročníků 6letých gymnázií. Žáci zhlédnou videa, která napomohou zpřesnění představy o daném pohybovém úkolu. Cvičení pak vyzkoušejí prakticky v tělocvičně. Cílem cvičení je posílit svalové partie, potřebné k cvičení na hrazdě. V hodině žáci cvičí individuálně s dopomocí  a záchranou. Cvičení jsou řazena od nejjednoduššího k nejsložitějšímu. Opakujeme </a:t>
            </a:r>
            <a:r>
              <a:rPr lang="cs-CZ" sz="1400" smtClean="0">
                <a:solidFill>
                  <a:schemeClr val="tx1"/>
                </a:solidFill>
              </a:rPr>
              <a:t>je </a:t>
            </a:r>
            <a:r>
              <a:rPr lang="cs-CZ" sz="1400" smtClean="0">
                <a:solidFill>
                  <a:schemeClr val="tx1"/>
                </a:solidFill>
              </a:rPr>
              <a:t>několikrát </a:t>
            </a:r>
            <a:r>
              <a:rPr lang="cs-CZ" sz="1400" dirty="0" smtClean="0">
                <a:solidFill>
                  <a:schemeClr val="tx1"/>
                </a:solidFill>
              </a:rPr>
              <a:t>do té doby, než dojde k posílení svalových partií a zvládnutí dané pohybové dovednosti.</a:t>
            </a:r>
          </a:p>
          <a:p>
            <a:pPr>
              <a:lnSpc>
                <a:spcPct val="160000"/>
              </a:lnSpc>
            </a:pPr>
            <a:r>
              <a:rPr lang="cs-CZ" sz="1400" u="sng" dirty="0" smtClean="0">
                <a:solidFill>
                  <a:schemeClr val="tx1"/>
                </a:solidFill>
              </a:rPr>
              <a:t>Pomůcky:</a:t>
            </a:r>
            <a:r>
              <a:rPr lang="cs-CZ" sz="1400" dirty="0" smtClean="0">
                <a:solidFill>
                  <a:schemeClr val="tx1"/>
                </a:solidFill>
              </a:rPr>
              <a:t>  hrazda, žíněnka</a:t>
            </a:r>
          </a:p>
        </p:txBody>
      </p:sp>
    </p:spTree>
    <p:extLst>
      <p:ext uri="{BB962C8B-B14F-4D97-AF65-F5344CB8AC3E}">
        <p14:creationId xmlns:p14="http://schemas.microsoft.com/office/powerpoint/2010/main" val="767223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u="sng" dirty="0" smtClean="0"/>
              <a:t>Průpravná cvičení</a:t>
            </a:r>
            <a:endParaRPr lang="cs-CZ" u="sng" dirty="0"/>
          </a:p>
        </p:txBody>
      </p:sp>
      <p:sp>
        <p:nvSpPr>
          <p:cNvPr id="8" name="Zástupný symbol pro obsah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endParaRPr lang="cs-CZ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cs-CZ" sz="2800" dirty="0" smtClean="0">
                <a:solidFill>
                  <a:schemeClr val="tx1"/>
                </a:solidFill>
              </a:rPr>
              <a:t>slouží k orientaci žáka na hrazdě</a:t>
            </a:r>
          </a:p>
          <a:p>
            <a:pPr>
              <a:lnSpc>
                <a:spcPct val="150000"/>
              </a:lnSpc>
            </a:pPr>
            <a:r>
              <a:rPr lang="cs-CZ" sz="2800" dirty="0" smtClean="0">
                <a:solidFill>
                  <a:schemeClr val="tx1"/>
                </a:solidFill>
              </a:rPr>
              <a:t>pro žáka nezvyklé polohy</a:t>
            </a:r>
          </a:p>
          <a:p>
            <a:pPr>
              <a:lnSpc>
                <a:spcPct val="150000"/>
              </a:lnSpc>
            </a:pPr>
            <a:r>
              <a:rPr lang="cs-CZ" sz="2800" dirty="0" smtClean="0">
                <a:solidFill>
                  <a:schemeClr val="tx1"/>
                </a:solidFill>
              </a:rPr>
              <a:t>posilování svalových partií</a:t>
            </a:r>
          </a:p>
          <a:p>
            <a:pPr>
              <a:lnSpc>
                <a:spcPct val="150000"/>
              </a:lnSpc>
            </a:pPr>
            <a:r>
              <a:rPr lang="cs-CZ" sz="2800" dirty="0" smtClean="0">
                <a:solidFill>
                  <a:schemeClr val="tx1"/>
                </a:solidFill>
              </a:rPr>
              <a:t>překonávání </a:t>
            </a:r>
            <a:r>
              <a:rPr lang="cs-CZ" sz="2800" dirty="0" err="1" smtClean="0">
                <a:solidFill>
                  <a:schemeClr val="tx1"/>
                </a:solidFill>
              </a:rPr>
              <a:t>strachových</a:t>
            </a:r>
            <a:r>
              <a:rPr lang="cs-CZ" sz="2800" dirty="0" smtClean="0">
                <a:solidFill>
                  <a:schemeClr val="tx1"/>
                </a:solidFill>
              </a:rPr>
              <a:t> zábran</a:t>
            </a:r>
            <a:endParaRPr lang="cs-CZ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268931"/>
          </a:xfrm>
        </p:spPr>
        <p:txBody>
          <a:bodyPr/>
          <a:lstStyle/>
          <a:p>
            <a:pPr algn="ctr">
              <a:buNone/>
            </a:pPr>
            <a:r>
              <a:rPr lang="cs-CZ" sz="2800" b="1" u="sng" dirty="0" smtClean="0">
                <a:solidFill>
                  <a:schemeClr val="tx1"/>
                </a:solidFill>
              </a:rPr>
              <a:t>Ručkování ve svisu s dosahováním</a:t>
            </a:r>
          </a:p>
          <a:p>
            <a:pPr algn="ctr"/>
            <a:endParaRPr lang="cs-CZ" b="1" u="sng" dirty="0">
              <a:solidFill>
                <a:schemeClr val="tx1"/>
              </a:solidFill>
            </a:endParaRPr>
          </a:p>
        </p:txBody>
      </p:sp>
      <p:pic>
        <p:nvPicPr>
          <p:cNvPr id="4" name="Obrázek 3" descr="Gymnastika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57554" y="2571744"/>
            <a:ext cx="2571768" cy="25717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dpis 5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71546"/>
          </a:xfrm>
        </p:spPr>
        <p:txBody>
          <a:bodyPr/>
          <a:lstStyle/>
          <a:p>
            <a:r>
              <a:rPr lang="cs-CZ" sz="2800" b="1" u="sng" dirty="0" smtClean="0">
                <a:solidFill>
                  <a:schemeClr val="tx1"/>
                </a:solidFill>
                <a:latin typeface="+mj-lt"/>
              </a:rPr>
              <a:t>Cvičení ve svisu</a:t>
            </a:r>
            <a:endParaRPr lang="cs-CZ" sz="2800" b="1" u="sng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429288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endParaRPr lang="cs-CZ" sz="2800" b="1" u="sng" dirty="0" smtClean="0">
              <a:solidFill>
                <a:schemeClr val="tx1"/>
              </a:solidFill>
            </a:endParaRPr>
          </a:p>
          <a:p>
            <a:pPr algn="ctr">
              <a:buNone/>
            </a:pPr>
            <a:r>
              <a:rPr lang="cs-CZ" sz="2800" b="1" u="sng" dirty="0" smtClean="0">
                <a:solidFill>
                  <a:schemeClr val="tx1"/>
                </a:solidFill>
              </a:rPr>
              <a:t>Cvičení č. 1</a:t>
            </a:r>
          </a:p>
          <a:p>
            <a:pPr algn="ctr">
              <a:buNone/>
            </a:pPr>
            <a:endParaRPr lang="cs-CZ" sz="2800" b="1" u="sng" dirty="0" smtClean="0">
              <a:solidFill>
                <a:schemeClr val="tx1"/>
              </a:solidFill>
            </a:endParaRPr>
          </a:p>
          <a:p>
            <a:pPr algn="ctr">
              <a:buNone/>
            </a:pPr>
            <a:r>
              <a:rPr lang="cs-CZ" dirty="0" smtClean="0">
                <a:solidFill>
                  <a:schemeClr val="tx1"/>
                </a:solidFill>
              </a:rPr>
              <a:t> </a:t>
            </a:r>
            <a:r>
              <a:rPr lang="cs-CZ" sz="2600" dirty="0" smtClean="0">
                <a:solidFill>
                  <a:schemeClr val="tx1"/>
                </a:solidFill>
              </a:rPr>
              <a:t>ze svisu </a:t>
            </a:r>
            <a:r>
              <a:rPr lang="cs-CZ" sz="2600" dirty="0" err="1" smtClean="0">
                <a:solidFill>
                  <a:schemeClr val="tx1"/>
                </a:solidFill>
              </a:rPr>
              <a:t>dřepmo</a:t>
            </a:r>
            <a:r>
              <a:rPr lang="cs-CZ" sz="2600" dirty="0" smtClean="0">
                <a:solidFill>
                  <a:schemeClr val="tx1"/>
                </a:solidFill>
              </a:rPr>
              <a:t> nadhmatem přešvih skrčmo do svisu vzadu </a:t>
            </a:r>
            <a:r>
              <a:rPr lang="cs-CZ" sz="2600" dirty="0" err="1" smtClean="0">
                <a:solidFill>
                  <a:schemeClr val="tx1"/>
                </a:solidFill>
              </a:rPr>
              <a:t>podřepmo</a:t>
            </a:r>
            <a:r>
              <a:rPr lang="cs-CZ" sz="2600" dirty="0" smtClean="0">
                <a:solidFill>
                  <a:schemeClr val="tx1"/>
                </a:solidFill>
              </a:rPr>
              <a:t> – přešvih skrčmo zpět</a:t>
            </a:r>
          </a:p>
          <a:p>
            <a:pPr>
              <a:buNone/>
            </a:pPr>
            <a:endParaRPr lang="cs-CZ" sz="2000" b="1" i="1" u="sng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cs-CZ" sz="2000" b="1" i="1" u="sng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cs-CZ" sz="2000" b="1" i="1" u="sng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cs-CZ" sz="2000" b="1" i="1" u="sng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cs-CZ" sz="2000" b="1" i="1" u="sng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cs-CZ" sz="2000" b="1" i="1" u="sng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cs-CZ" sz="2000" b="1" i="1" u="sng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cs-CZ" sz="2000" b="1" i="1" u="sng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cs-CZ" sz="2000" b="1" i="1" u="sng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cs-CZ" sz="2000" b="1" i="1" u="sng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cs-CZ" sz="2000" b="1" i="1" u="sng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cs-CZ" sz="2000" b="1" i="1" u="sng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cs-CZ" sz="2600" b="1" i="1" u="sng" dirty="0" smtClean="0">
                <a:solidFill>
                  <a:schemeClr val="tx1"/>
                </a:solidFill>
              </a:rPr>
              <a:t>Záchrana:</a:t>
            </a:r>
            <a:r>
              <a:rPr lang="cs-CZ" sz="2600" dirty="0" smtClean="0">
                <a:solidFill>
                  <a:schemeClr val="tx1"/>
                </a:solidFill>
              </a:rPr>
              <a:t> za paži</a:t>
            </a:r>
          </a:p>
          <a:p>
            <a:pPr>
              <a:buNone/>
            </a:pPr>
            <a:endParaRPr lang="cs-CZ" sz="2000" b="1" i="1" u="sng" dirty="0">
              <a:solidFill>
                <a:schemeClr val="tx1"/>
              </a:solidFill>
            </a:endParaRPr>
          </a:p>
        </p:txBody>
      </p:sp>
      <p:pic>
        <p:nvPicPr>
          <p:cNvPr id="7" name="Obrázek 6" descr="Gymnastika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57554" y="3071810"/>
            <a:ext cx="2571768" cy="25717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92935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cs-CZ" b="1" u="sng" dirty="0" smtClean="0">
                <a:solidFill>
                  <a:schemeClr val="tx1"/>
                </a:solidFill>
              </a:rPr>
              <a:t>Cvičení č. 2</a:t>
            </a:r>
          </a:p>
          <a:p>
            <a:pPr algn="ctr">
              <a:buNone/>
            </a:pPr>
            <a:endParaRPr lang="cs-CZ" sz="2600" b="1" u="sng" dirty="0" smtClean="0">
              <a:solidFill>
                <a:schemeClr val="tx1"/>
              </a:solidFill>
            </a:endParaRPr>
          </a:p>
          <a:p>
            <a:pPr algn="ctr">
              <a:buNone/>
            </a:pPr>
            <a:r>
              <a:rPr lang="cs-CZ" sz="2200" dirty="0" smtClean="0">
                <a:solidFill>
                  <a:schemeClr val="tx1"/>
                </a:solidFill>
              </a:rPr>
              <a:t>svis </a:t>
            </a:r>
            <a:r>
              <a:rPr lang="cs-CZ" sz="2200" dirty="0" err="1" smtClean="0">
                <a:solidFill>
                  <a:schemeClr val="tx1"/>
                </a:solidFill>
              </a:rPr>
              <a:t>stojmo</a:t>
            </a:r>
            <a:r>
              <a:rPr lang="cs-CZ" sz="2200" dirty="0" smtClean="0">
                <a:solidFill>
                  <a:schemeClr val="tx1"/>
                </a:solidFill>
              </a:rPr>
              <a:t>, nadhmatem – přešvih skrčmo – svis vznesmo vzadu – svis střemhlav vzadu – svis vznesmo vzadu – svis </a:t>
            </a:r>
            <a:r>
              <a:rPr lang="cs-CZ" sz="2200" dirty="0" err="1" smtClean="0">
                <a:solidFill>
                  <a:schemeClr val="tx1"/>
                </a:solidFill>
              </a:rPr>
              <a:t>stojmo</a:t>
            </a:r>
            <a:r>
              <a:rPr lang="cs-CZ" sz="2200" dirty="0" smtClean="0">
                <a:solidFill>
                  <a:schemeClr val="tx1"/>
                </a:solidFill>
              </a:rPr>
              <a:t> vzadu</a:t>
            </a:r>
          </a:p>
          <a:p>
            <a:pPr algn="ctr">
              <a:buNone/>
            </a:pPr>
            <a:endParaRPr lang="cs-CZ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cs-CZ" b="1" i="1" u="sng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cs-CZ" sz="2200" b="1" i="1" u="sng" dirty="0" smtClean="0">
                <a:solidFill>
                  <a:schemeClr val="tx1"/>
                </a:solidFill>
              </a:rPr>
              <a:t>Záchrana:</a:t>
            </a:r>
            <a:r>
              <a:rPr lang="cs-CZ" sz="2200" dirty="0" smtClean="0">
                <a:solidFill>
                  <a:schemeClr val="tx1"/>
                </a:solidFill>
              </a:rPr>
              <a:t> za paži</a:t>
            </a:r>
          </a:p>
          <a:p>
            <a:pPr>
              <a:buNone/>
            </a:pPr>
            <a:endParaRPr lang="cs-CZ" dirty="0" smtClean="0">
              <a:solidFill>
                <a:schemeClr val="tx1"/>
              </a:solidFill>
            </a:endParaRPr>
          </a:p>
          <a:p>
            <a:endParaRPr lang="cs-CZ" dirty="0"/>
          </a:p>
        </p:txBody>
      </p:sp>
      <p:pic>
        <p:nvPicPr>
          <p:cNvPr id="4" name="Obrázek 3" descr="Gymnastika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57554" y="3000372"/>
            <a:ext cx="2571768" cy="25717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572164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cs-CZ" b="1" u="sng" dirty="0" smtClean="0">
                <a:solidFill>
                  <a:schemeClr val="tx1"/>
                </a:solidFill>
              </a:rPr>
              <a:t>Cvičení č. 3</a:t>
            </a:r>
          </a:p>
          <a:p>
            <a:pPr algn="ctr">
              <a:buNone/>
            </a:pPr>
            <a:endParaRPr lang="cs-CZ" sz="1200" b="1" u="sng" dirty="0" smtClean="0">
              <a:solidFill>
                <a:schemeClr val="tx1"/>
              </a:solidFill>
            </a:endParaRPr>
          </a:p>
          <a:p>
            <a:pPr algn="ctr">
              <a:buNone/>
            </a:pPr>
            <a:r>
              <a:rPr lang="cs-CZ" sz="2200" dirty="0" smtClean="0">
                <a:solidFill>
                  <a:schemeClr val="tx1"/>
                </a:solidFill>
              </a:rPr>
              <a:t>svis </a:t>
            </a:r>
            <a:r>
              <a:rPr lang="cs-CZ" sz="2200" dirty="0" err="1" smtClean="0">
                <a:solidFill>
                  <a:schemeClr val="tx1"/>
                </a:solidFill>
              </a:rPr>
              <a:t>stojmo</a:t>
            </a:r>
            <a:r>
              <a:rPr lang="cs-CZ" sz="2200" dirty="0" smtClean="0">
                <a:solidFill>
                  <a:schemeClr val="tx1"/>
                </a:solidFill>
              </a:rPr>
              <a:t> nadhmatem – přešvih skrčmo – svis závěsem v podkolení – vzpažit – napnutím nohou seskok dohmatem na ruce</a:t>
            </a:r>
          </a:p>
          <a:p>
            <a:pPr algn="ctr">
              <a:buNone/>
            </a:pPr>
            <a:endParaRPr lang="cs-CZ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cs-CZ" b="1" i="1" u="sng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cs-CZ" sz="2200" b="1" i="1" u="sng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cs-CZ" sz="2200" b="1" i="1" u="sng" dirty="0" smtClean="0">
                <a:solidFill>
                  <a:schemeClr val="tx1"/>
                </a:solidFill>
              </a:rPr>
              <a:t>Záchrana:</a:t>
            </a:r>
            <a:r>
              <a:rPr lang="cs-CZ" sz="2200" dirty="0" smtClean="0">
                <a:solidFill>
                  <a:schemeClr val="tx1"/>
                </a:solidFill>
              </a:rPr>
              <a:t> za paži, držení holení při závěsu v podkolení</a:t>
            </a:r>
          </a:p>
          <a:p>
            <a:pPr>
              <a:buNone/>
            </a:pPr>
            <a:endParaRPr lang="cs-CZ" dirty="0" smtClean="0">
              <a:solidFill>
                <a:schemeClr val="tx1"/>
              </a:solidFill>
            </a:endParaRPr>
          </a:p>
          <a:p>
            <a:endParaRPr lang="cs-CZ" dirty="0"/>
          </a:p>
        </p:txBody>
      </p:sp>
      <p:pic>
        <p:nvPicPr>
          <p:cNvPr id="4" name="Obrázek 3" descr="Gymnastika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57554" y="3000372"/>
            <a:ext cx="2571768" cy="25717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00108"/>
          </a:xfrm>
        </p:spPr>
        <p:txBody>
          <a:bodyPr/>
          <a:lstStyle/>
          <a:p>
            <a:r>
              <a:rPr lang="cs-CZ" sz="3500" u="sng" dirty="0" smtClean="0"/>
              <a:t>Cvičení ve vzporu</a:t>
            </a:r>
            <a:endParaRPr lang="cs-CZ" sz="3500" u="sng" dirty="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429288"/>
          </a:xfrm>
        </p:spPr>
        <p:txBody>
          <a:bodyPr>
            <a:normAutofit fontScale="92500" lnSpcReduction="10000"/>
          </a:bodyPr>
          <a:lstStyle/>
          <a:p>
            <a:pPr algn="ctr">
              <a:lnSpc>
                <a:spcPct val="160000"/>
              </a:lnSpc>
              <a:buNone/>
            </a:pPr>
            <a:r>
              <a:rPr lang="cs-CZ" sz="2600" b="1" u="sng" dirty="0" smtClean="0">
                <a:solidFill>
                  <a:schemeClr val="tx1"/>
                </a:solidFill>
              </a:rPr>
              <a:t>Cvičení č. 1</a:t>
            </a:r>
          </a:p>
          <a:p>
            <a:pPr algn="ctr">
              <a:lnSpc>
                <a:spcPct val="160000"/>
              </a:lnSpc>
              <a:buNone/>
            </a:pPr>
            <a:r>
              <a:rPr lang="cs-CZ" dirty="0" smtClean="0">
                <a:solidFill>
                  <a:schemeClr val="tx1"/>
                </a:solidFill>
              </a:rPr>
              <a:t>náskok – seskok</a:t>
            </a:r>
          </a:p>
          <a:p>
            <a:pPr algn="ctr">
              <a:buNone/>
            </a:pPr>
            <a:endParaRPr lang="cs-CZ" sz="2200" b="1" i="1" u="sng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sz="2200" b="1" i="1" u="sng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sz="2200" b="1" i="1" u="sng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sz="2200" b="1" i="1" u="sng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sz="2200" b="1" i="1" u="sng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sz="2200" b="1" i="1" u="sng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sz="2200" b="1" i="1" u="sng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sz="2200" b="1" i="1" u="sng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sz="2200" b="1" i="1" u="sng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sz="2200" b="1" i="1" u="sng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cs-CZ" sz="2200" b="1" i="1" u="sng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cs-CZ" b="1" i="1" u="sng" dirty="0" smtClean="0">
                <a:solidFill>
                  <a:schemeClr val="tx1"/>
                </a:solidFill>
              </a:rPr>
              <a:t>Záchrana:</a:t>
            </a:r>
            <a:r>
              <a:rPr lang="cs-CZ" dirty="0" smtClean="0">
                <a:solidFill>
                  <a:schemeClr val="tx1"/>
                </a:solidFill>
              </a:rPr>
              <a:t> za paži</a:t>
            </a:r>
          </a:p>
          <a:p>
            <a:pPr algn="ctr">
              <a:buNone/>
            </a:pPr>
            <a:endParaRPr lang="cs-CZ" sz="2200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sz="2200" dirty="0"/>
          </a:p>
        </p:txBody>
      </p:sp>
      <p:pic>
        <p:nvPicPr>
          <p:cNvPr id="6" name="Obrázek 5" descr="Gymnastika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57554" y="2571744"/>
            <a:ext cx="2571768" cy="25717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572164"/>
          </a:xfrm>
        </p:spPr>
        <p:txBody>
          <a:bodyPr/>
          <a:lstStyle/>
          <a:p>
            <a:pPr algn="ctr">
              <a:buNone/>
            </a:pPr>
            <a:r>
              <a:rPr lang="cs-CZ" b="1" u="sng" dirty="0" smtClean="0">
                <a:solidFill>
                  <a:schemeClr val="tx1"/>
                </a:solidFill>
              </a:rPr>
              <a:t>Cvičení č. 2</a:t>
            </a:r>
          </a:p>
          <a:p>
            <a:pPr algn="ctr">
              <a:lnSpc>
                <a:spcPct val="150000"/>
              </a:lnSpc>
              <a:buNone/>
            </a:pPr>
            <a:r>
              <a:rPr lang="cs-CZ" sz="2200" dirty="0" smtClean="0">
                <a:solidFill>
                  <a:schemeClr val="tx1"/>
                </a:solidFill>
              </a:rPr>
              <a:t>ručkování stranou ve vzporu</a:t>
            </a:r>
          </a:p>
          <a:p>
            <a:pPr algn="ctr">
              <a:lnSpc>
                <a:spcPct val="150000"/>
              </a:lnSpc>
              <a:buNone/>
            </a:pPr>
            <a:endParaRPr lang="cs-CZ" sz="2200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b="1" u="sng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dirty="0" smtClean="0">
              <a:solidFill>
                <a:schemeClr val="tx1"/>
              </a:solidFill>
            </a:endParaRPr>
          </a:p>
          <a:p>
            <a:endParaRPr lang="cs-CZ" dirty="0"/>
          </a:p>
        </p:txBody>
      </p:sp>
      <p:pic>
        <p:nvPicPr>
          <p:cNvPr id="4" name="Obrázek 3" descr="Gymnastika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57554" y="2571744"/>
            <a:ext cx="2571768" cy="25717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ŠABLONA DUM">
  <a:themeElements>
    <a:clrScheme name="Bohatý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Exekutivní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kutivní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ŠABLONA DUM</Template>
  <TotalTime>823</TotalTime>
  <Words>309</Words>
  <Application>Microsoft Office PowerPoint</Application>
  <PresentationFormat>Předvádění na obrazovce (4:3)</PresentationFormat>
  <Paragraphs>107</Paragraphs>
  <Slides>12</Slides>
  <Notes>3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12</vt:i4>
      </vt:variant>
    </vt:vector>
  </HeadingPairs>
  <TitlesOfParts>
    <vt:vector size="13" baseType="lpstr">
      <vt:lpstr>ŠABLONA DUM</vt:lpstr>
      <vt:lpstr>Prezentace aplikace PowerPoint</vt:lpstr>
      <vt:lpstr>ANOTACE</vt:lpstr>
      <vt:lpstr>Průpravná cvičení</vt:lpstr>
      <vt:lpstr>Prezentace aplikace PowerPoint</vt:lpstr>
      <vt:lpstr>Cvičení ve svisu</vt:lpstr>
      <vt:lpstr>Prezentace aplikace PowerPoint</vt:lpstr>
      <vt:lpstr>Prezentace aplikace PowerPoint</vt:lpstr>
      <vt:lpstr>Cvičení ve vzporu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Janička</dc:creator>
  <cp:lastModifiedBy>Jiří Polák</cp:lastModifiedBy>
  <cp:revision>113</cp:revision>
  <dcterms:created xsi:type="dcterms:W3CDTF">2013-02-11T18:59:15Z</dcterms:created>
  <dcterms:modified xsi:type="dcterms:W3CDTF">2013-05-23T08:47:25Z</dcterms:modified>
</cp:coreProperties>
</file>